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38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92" r:id="rId11"/>
    <p:sldId id="294" r:id="rId12"/>
    <p:sldId id="270" r:id="rId13"/>
    <p:sldId id="295" r:id="rId14"/>
    <p:sldId id="296" r:id="rId15"/>
    <p:sldId id="29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8" r:id="rId25"/>
    <p:sldId id="260" r:id="rId26"/>
    <p:sldId id="279" r:id="rId27"/>
    <p:sldId id="299" r:id="rId28"/>
    <p:sldId id="281" r:id="rId29"/>
    <p:sldId id="282" r:id="rId30"/>
    <p:sldId id="301" r:id="rId31"/>
    <p:sldId id="302" r:id="rId32"/>
    <p:sldId id="293" r:id="rId33"/>
    <p:sldId id="287" r:id="rId34"/>
    <p:sldId id="289" r:id="rId35"/>
    <p:sldId id="291" r:id="rId36"/>
    <p:sldId id="30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0FF"/>
    <a:srgbClr val="1A2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4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2E1B-FCD0-4D2F-BAF8-C58EE6534EF9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6D8C7-5B23-4C76-914C-048534CE1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5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 offered</a:t>
            </a:r>
            <a:r>
              <a:rPr lang="en-US" baseline="0" dirty="0" smtClean="0"/>
              <a:t> $500,000.00 and stock options, but Borland counter-offered. Finally Microsoft doubled their offer, and Anders was given a $1,000,000.00 signing bonus!!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3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main.js … from JavaScript to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6D8C7-5B23-4C76-914C-048534CE1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tx1"/>
                </a:solidFill>
              </a:rPr>
              <a:t>TypeScript</a:t>
            </a:r>
            <a:r>
              <a:rPr lang="en-US" sz="1200" dirty="0" smtClean="0">
                <a:solidFill>
                  <a:schemeClr val="tx1"/>
                </a:solidFill>
              </a:rPr>
              <a:t> is a true superset, any and all JavaScript *.</a:t>
            </a:r>
            <a:r>
              <a:rPr lang="en-US" sz="1200" dirty="0" err="1" smtClean="0">
                <a:solidFill>
                  <a:schemeClr val="tx1"/>
                </a:solidFill>
              </a:rPr>
              <a:t>js</a:t>
            </a:r>
            <a:r>
              <a:rPr lang="en-US" sz="1200" dirty="0" smtClean="0">
                <a:solidFill>
                  <a:schemeClr val="tx1"/>
                </a:solidFill>
              </a:rPr>
              <a:t> files are valid </a:t>
            </a:r>
            <a:r>
              <a:rPr lang="en-US" sz="1200" dirty="0" err="1" smtClean="0">
                <a:solidFill>
                  <a:schemeClr val="tx1"/>
                </a:solidFill>
              </a:rPr>
              <a:t>TypeScript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5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OSS is NOT</a:t>
            </a:r>
            <a:r>
              <a:rPr lang="en-US" baseline="0" dirty="0" smtClean="0"/>
              <a:t> the future of software… It is the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5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BE2C3-A5FF-4EA7-940B-1B796B868F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Playground demo… </a:t>
            </a:r>
            <a:r>
              <a:rPr lang="en-US" dirty="0" err="1" smtClean="0"/>
              <a:t>enums</a:t>
            </a:r>
            <a:r>
              <a:rPr lang="en-US" dirty="0" smtClean="0"/>
              <a:t>, animals with generics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6D8C7-5B23-4C76-914C-048534CE17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7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73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76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3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8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3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A073D-A903-47F8-8D16-77642FB0DF1F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5436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36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6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665CEB-0076-4E37-B880-BCEA9784DE0A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647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149E5E-3896-4118-99A7-7B85668F1C5E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10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689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hyperlink" Target="https://www.linkedin.com/in/dpin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tackoverflow.com/users/2410379/david-pine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github.com/ievangelis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davidpine.net/" TargetMode="External"/><Relationship Id="rId9" Type="http://schemas.openxmlformats.org/officeDocument/2006/relationships/image" Target="../media/image4.png"/><Relationship Id="rId1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3E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42" y="2423160"/>
            <a:ext cx="8381999" cy="201168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198549"/>
            <a:ext cx="6831673" cy="10862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B3E0FF"/>
                </a:solidFill>
              </a:rPr>
              <a:t>JavaScript Reimagined</a:t>
            </a:r>
            <a:endParaRPr lang="en-US" sz="2400" dirty="0">
              <a:solidFill>
                <a:srgbClr val="B3E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2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Why 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?</a:t>
            </a:r>
            <a:endParaRPr lang="en-US" sz="3300" dirty="0"/>
          </a:p>
        </p:txBody>
      </p:sp>
      <p:pic>
        <p:nvPicPr>
          <p:cNvPr id="2050" name="Picture 2" descr=" dance amazing wtf why how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33" y="803763"/>
            <a:ext cx="3850392" cy="5331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86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28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The feature gap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232489" y="2710836"/>
            <a:ext cx="1573389" cy="1567341"/>
            <a:chOff x="8101855" y="2009972"/>
            <a:chExt cx="1604939" cy="2800010"/>
          </a:xfrm>
        </p:grpSpPr>
        <p:cxnSp>
          <p:nvCxnSpPr>
            <p:cNvPr id="105" name="Straight Connector 104"/>
            <p:cNvCxnSpPr/>
            <p:nvPr/>
          </p:nvCxnSpPr>
          <p:spPr>
            <a:xfrm flipH="1">
              <a:off x="8904325" y="2009972"/>
              <a:ext cx="3883" cy="1501336"/>
            </a:xfrm>
            <a:prstGeom prst="line">
              <a:avLst/>
            </a:prstGeom>
            <a:ln w="38100"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8101855" y="3419295"/>
              <a:ext cx="1604939" cy="139068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the art JS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0243" y="2733006"/>
            <a:ext cx="1428898" cy="1534783"/>
            <a:chOff x="6055494" y="1997231"/>
            <a:chExt cx="1457550" cy="2786423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6788290" y="1997231"/>
              <a:ext cx="8742" cy="1494582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055494" y="3370358"/>
              <a:ext cx="1457550" cy="141329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 server JS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64343" y="2696275"/>
            <a:ext cx="1425011" cy="1560448"/>
            <a:chOff x="1874070" y="2016284"/>
            <a:chExt cx="1453585" cy="2806196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2600680" y="2016284"/>
              <a:ext cx="11286" cy="1501337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/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1874070" y="3422564"/>
              <a:ext cx="1453585" cy="139991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State of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web JS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2075106" y="4158713"/>
            <a:ext cx="8029406" cy="2027193"/>
            <a:chOff x="3598723" y="4747616"/>
            <a:chExt cx="8190412" cy="2067842"/>
          </a:xfrm>
        </p:grpSpPr>
        <p:sp>
          <p:nvSpPr>
            <p:cNvPr id="131" name="Right Brace 130"/>
            <p:cNvSpPr/>
            <p:nvPr/>
          </p:nvSpPr>
          <p:spPr>
            <a:xfrm rot="5400000">
              <a:off x="7546437" y="3909711"/>
              <a:ext cx="1052500" cy="3359643"/>
            </a:xfrm>
            <a:prstGeom prst="rightBrace">
              <a:avLst>
                <a:gd name="adj1" fmla="val 34297"/>
                <a:gd name="adj2" fmla="val 50000"/>
              </a:avLst>
            </a:prstGeom>
            <a:ln w="254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598723" y="6187594"/>
              <a:ext cx="7568178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latin typeface="Segoe UI"/>
                </a:rPr>
                <a:t>JavaScript feature gap </a:t>
              </a:r>
            </a:p>
          </p:txBody>
        </p:sp>
        <p:sp>
          <p:nvSpPr>
            <p:cNvPr id="144" name="Right Arrow 143"/>
            <p:cNvSpPr/>
            <p:nvPr/>
          </p:nvSpPr>
          <p:spPr bwMode="auto">
            <a:xfrm>
              <a:off x="4322674" y="4747616"/>
              <a:ext cx="1894614" cy="1069215"/>
            </a:xfrm>
            <a:prstGeom prst="rightArrow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Target</a:t>
              </a:r>
            </a:p>
            <a:p>
              <a:pPr algn="ctr" defTabSz="914038">
                <a:defRPr/>
              </a:pPr>
              <a:endParaRPr lang="en-US" sz="88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Left Arrow 146"/>
            <p:cNvSpPr/>
            <p:nvPr/>
          </p:nvSpPr>
          <p:spPr bwMode="auto">
            <a:xfrm>
              <a:off x="9947704" y="4747616"/>
              <a:ext cx="1841431" cy="1048319"/>
            </a:xfrm>
            <a:prstGeom prst="leftArrow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>
                <a:defRPr/>
              </a:pPr>
              <a:r>
                <a:rPr lang="en-US" sz="156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Productivity</a:t>
              </a:r>
            </a:p>
            <a:p>
              <a:pPr algn="ctr" defTabSz="914038">
                <a:defRPr/>
              </a:pPr>
              <a:endParaRPr lang="en-US" sz="784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9171" y="1355724"/>
            <a:ext cx="10092296" cy="1729255"/>
            <a:chOff x="876569" y="415568"/>
            <a:chExt cx="10294668" cy="176393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560637" y="1784287"/>
              <a:ext cx="861060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2702651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680466" y="1338394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580438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246451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452783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728054" y="1327087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76569" y="1385434"/>
              <a:ext cx="1582715" cy="7940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r"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kern="0" dirty="0">
                  <a:latin typeface="Segoe UI"/>
                </a:rPr>
                <a:t>JavaScript</a:t>
              </a:r>
              <a:br>
                <a:rPr lang="en-US" sz="1765" kern="0" dirty="0">
                  <a:latin typeface="Segoe UI"/>
                </a:rPr>
              </a:br>
              <a:r>
                <a:rPr lang="en-US" sz="1765" kern="0" dirty="0">
                  <a:latin typeface="Segoe UI"/>
                </a:rPr>
                <a:t>Evolution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348746" y="945553"/>
              <a:ext cx="762000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ES3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303837" y="946087"/>
              <a:ext cx="762000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ES5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 rot="18302700">
              <a:off x="8189245" y="750297"/>
              <a:ext cx="1042103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ES2016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 rot="18302700">
              <a:off x="9096384" y="695139"/>
              <a:ext cx="1076208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ES2017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18302700">
              <a:off x="9939783" y="730155"/>
              <a:ext cx="1091308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ES2018</a:t>
              </a:r>
              <a:endParaRPr lang="en-US" sz="2353" kern="0" dirty="0">
                <a:latin typeface="Segoe UI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 rot="18302700">
              <a:off x="7259539" y="720866"/>
              <a:ext cx="1113999" cy="5170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568" kern="0" dirty="0">
                  <a:latin typeface="Segoe UI"/>
                </a:rPr>
                <a:t>ES2015</a:t>
              </a:r>
              <a:endParaRPr lang="en-US" sz="2353" kern="0" dirty="0"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93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1142 0.0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1146 -0.00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0951 -0.0020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11458 0.0034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71" y="0"/>
            <a:ext cx="7903029" cy="3408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 descr=" film western how the west was w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6086"/>
            <a:ext cx="7376288" cy="3341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7934" y="773066"/>
            <a:ext cx="270779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Wild</a:t>
            </a:r>
            <a:endParaRPr lang="en-US" sz="11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40485" y="4256019"/>
            <a:ext cx="272407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West</a:t>
            </a:r>
            <a:endParaRPr lang="en-US" sz="11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14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2108425"/>
            <a:ext cx="81153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417481" y="246377"/>
            <a:ext cx="935704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Training Wheels</a:t>
            </a:r>
            <a:endParaRPr lang="en-US" sz="11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39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70" y="2112264"/>
            <a:ext cx="6700058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45692" y="246377"/>
            <a:ext cx="1170064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ernard MT Condensed" panose="02050806060905020404" pitchFamily="18" charset="0"/>
              </a:rPr>
              <a:t>Not all “Champions”</a:t>
            </a:r>
            <a:endParaRPr lang="en-US" sz="11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7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5) Compatibility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12727" cy="3615267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JavaScript is standardized through the ECMAScript standards, unfortunately not all browsers in use support all features of newer ECMAScript standards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ES6 / </a:t>
            </a:r>
            <a:r>
              <a:rPr lang="en-US" sz="3200" dirty="0" smtClean="0">
                <a:solidFill>
                  <a:schemeClr val="tx1"/>
                </a:solidFill>
              </a:rPr>
              <a:t>ES2015, ES2016, ES2017 or </a:t>
            </a:r>
            <a:r>
              <a:rPr lang="en-US" sz="3200" dirty="0" err="1" smtClean="0">
                <a:solidFill>
                  <a:schemeClr val="tx1"/>
                </a:solidFill>
              </a:rPr>
              <a:t>ESNext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Features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Backwards compatible all the way to </a:t>
            </a:r>
            <a:r>
              <a:rPr lang="en-US" sz="3200" dirty="0" smtClean="0">
                <a:solidFill>
                  <a:schemeClr val="tx1"/>
                </a:solidFill>
              </a:rPr>
              <a:t>ES3 (default)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7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Tooling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Language Service (First class citizen)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Documentation </a:t>
            </a:r>
            <a:r>
              <a:rPr lang="en-US" sz="3200" dirty="0" smtClean="0">
                <a:solidFill>
                  <a:schemeClr val="tx1"/>
                </a:solidFill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</a:rPr>
              <a:t>JSDoc</a:t>
            </a:r>
            <a:r>
              <a:rPr lang="en-US" sz="32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Statement / Code </a:t>
            </a:r>
            <a:r>
              <a:rPr lang="en-US" sz="3200" dirty="0" smtClean="0">
                <a:solidFill>
                  <a:schemeClr val="tx1"/>
                </a:solidFill>
              </a:rPr>
              <a:t>completion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Refactoring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Not just Visual Studio / Code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3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Supported Tooling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34701" y="1900702"/>
            <a:ext cx="10122599" cy="4267754"/>
            <a:chOff x="584402" y="820837"/>
            <a:chExt cx="10122599" cy="4267754"/>
          </a:xfrm>
        </p:grpSpPr>
        <p:pic>
          <p:nvPicPr>
            <p:cNvPr id="3" name="Picture 7" descr="https://upload.wikimedia.org/wikipedia/commons/thumb/e/e4/Visual_Studio_2013_Logo.svg/990px-Visual_Studio_2013_Logo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962" y="820837"/>
              <a:ext cx="1227770" cy="126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353" y="3286005"/>
              <a:ext cx="1234378" cy="1234378"/>
            </a:xfrm>
            <a:prstGeom prst="rect">
              <a:avLst/>
            </a:prstGeom>
          </p:spPr>
        </p:pic>
        <p:pic>
          <p:nvPicPr>
            <p:cNvPr id="5" name="Picture 9" descr="http://static.grayghostvisuals.com/imgblog/st2-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350" y="932890"/>
              <a:ext cx="1045829" cy="104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https://upload.wikimedia.org/wikipedia/commons/thumb/8/80/Atom_editor_logo.svg/1118px-Atom_editor_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797" y="1050174"/>
              <a:ext cx="885731" cy="811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377" y="3374660"/>
              <a:ext cx="1083060" cy="1057067"/>
            </a:xfrm>
            <a:prstGeom prst="rect">
              <a:avLst/>
            </a:prstGeom>
          </p:spPr>
        </p:pic>
        <p:pic>
          <p:nvPicPr>
            <p:cNvPr id="8" name="Picture 16" descr="http://s27.postimg.org/fgvlqyyb7/webstorm_logo_400x400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3147" y="1009058"/>
              <a:ext cx="893491" cy="89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https://upload.wikimedia.org/wikipedia/commons/thumb/9/9f/Vimlogo.svg/605px-Vimlogo.sv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072" y="3482677"/>
              <a:ext cx="839640" cy="84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 descr="http://codesters.org/media/topics/emac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083" y="3446021"/>
              <a:ext cx="914343" cy="91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76698" y="2154332"/>
              <a:ext cx="1649688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Visual Studio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98724" y="2154331"/>
              <a:ext cx="1621087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Sublime Text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8974" y="2154330"/>
              <a:ext cx="907379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Atom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2785" y="2154329"/>
              <a:ext cx="1414216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 err="1">
                  <a:latin typeface="Segoe UI"/>
                </a:rPr>
                <a:t>WebStorm</a:t>
              </a:r>
              <a:endParaRPr lang="en-US" sz="1765" dirty="0">
                <a:latin typeface="Segoe U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4402" y="4554535"/>
              <a:ext cx="2234283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Visual Studio Code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89571" y="4552182"/>
              <a:ext cx="1039384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Eclipse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4493" y="4549395"/>
              <a:ext cx="987525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 err="1">
                  <a:latin typeface="Segoe UI"/>
                </a:rPr>
                <a:t>Emacs</a:t>
              </a:r>
              <a:endParaRPr lang="en-US" sz="1765" dirty="0">
                <a:latin typeface="Segoe U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623991" y="4549395"/>
              <a:ext cx="751802" cy="534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latin typeface="Segoe UI"/>
                </a:rPr>
                <a:t>Vim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50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View the inner workings (source code)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Post issue(s)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Propose new features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Contribute, be an OSS </a:t>
            </a:r>
            <a:r>
              <a:rPr lang="en-US" sz="3200" dirty="0" smtClean="0">
                <a:solidFill>
                  <a:schemeClr val="tx1"/>
                </a:solidFill>
              </a:rPr>
              <a:t>developer</a:t>
            </a:r>
          </a:p>
          <a:p>
            <a:endParaRPr lang="en-US" sz="3200" dirty="0" smtClean="0">
              <a:solidFill>
                <a:schemeClr val="tx1"/>
              </a:solidFill>
              <a:hlinkClick r:id="rId3"/>
            </a:endParaRPr>
          </a:p>
          <a:p>
            <a:r>
              <a:rPr lang="en-US" sz="32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sz="32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3200" dirty="0" smtClean="0">
                <a:solidFill>
                  <a:schemeClr val="tx1"/>
                </a:solidFill>
                <a:hlinkClick r:id="rId3"/>
              </a:rPr>
              <a:t>github.com/microsoft/TypeScript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85" y="3875313"/>
            <a:ext cx="2524881" cy="25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Introduction     •     What     </a:t>
            </a:r>
            <a:r>
              <a:rPr lang="en-US" sz="3300" dirty="0" smtClean="0"/>
              <a:t>•     </a:t>
            </a:r>
            <a:r>
              <a:rPr lang="en-US" sz="3300" dirty="0" smtClean="0"/>
              <a:t>Why     •     </a:t>
            </a:r>
            <a:r>
              <a:rPr lang="en-US" sz="3300" dirty="0" smtClean="0"/>
              <a:t>How</a:t>
            </a:r>
            <a:endParaRPr lang="en-US" sz="3300" dirty="0" smtClean="0"/>
          </a:p>
        </p:txBody>
      </p:sp>
    </p:spTree>
    <p:extLst>
      <p:ext uri="{BB962C8B-B14F-4D97-AF65-F5344CB8AC3E}">
        <p14:creationId xmlns:p14="http://schemas.microsoft.com/office/powerpoint/2010/main" val="358805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</a:t>
            </a:r>
            <a:r>
              <a:rPr lang="en-US" dirty="0" smtClean="0"/>
              <a:t>Static Typing / Type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Basic Types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Advanced Types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Classes, Interfaces and Abstract classes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Generics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Type Assertions, Type Guards and Type Aliases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Polymorphic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3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smtClean="0"/>
              <a:t>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Earliest point of failure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Compile errors are actually you’re friend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Removes the “training wheels”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64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How do you comfort a </a:t>
            </a:r>
            <a:r>
              <a:rPr lang="en-US" sz="4800" dirty="0" err="1" smtClean="0"/>
              <a:t>Javascript</a:t>
            </a:r>
            <a:r>
              <a:rPr lang="en-US" sz="4800" dirty="0" smtClean="0"/>
              <a:t> Bug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0269" y="4978400"/>
            <a:ext cx="8534401" cy="1016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You console 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974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</a:t>
            </a:r>
            <a:r>
              <a:rPr lang="en-US" dirty="0" smtClean="0"/>
              <a:t>reasons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10160997" cy="399252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Google’s Angular is </a:t>
            </a:r>
            <a:r>
              <a:rPr lang="en-US" sz="3200" dirty="0" smtClean="0">
                <a:solidFill>
                  <a:schemeClr val="tx1"/>
                </a:solidFill>
              </a:rPr>
              <a:t>written (and documented for consumption) in </a:t>
            </a:r>
            <a:r>
              <a:rPr lang="en-US" sz="3200" b="1" dirty="0" err="1" smtClean="0">
                <a:solidFill>
                  <a:schemeClr val="tx1"/>
                </a:solidFill>
              </a:rPr>
              <a:t>Type</a:t>
            </a:r>
            <a:r>
              <a:rPr lang="en-US" sz="3200" dirty="0" err="1" smtClean="0">
                <a:solidFill>
                  <a:schemeClr val="tx1"/>
                </a:solidFill>
              </a:rPr>
              <a:t>Script</a:t>
            </a:r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The emergence of the SPA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Familiarity</a:t>
            </a:r>
            <a:r>
              <a:rPr lang="en-US" sz="3200" dirty="0" smtClean="0">
                <a:solidFill>
                  <a:schemeClr val="tx1"/>
                </a:solidFill>
              </a:rPr>
              <a:t>, both JavaScript and C# developers will quickly get used to the syntax</a:t>
            </a:r>
          </a:p>
        </p:txBody>
      </p:sp>
    </p:spTree>
    <p:extLst>
      <p:ext uri="{BB962C8B-B14F-4D97-AF65-F5344CB8AC3E}">
        <p14:creationId xmlns:p14="http://schemas.microsoft.com/office/powerpoint/2010/main" val="306544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704" t="1144" r="704" b="54349"/>
          <a:stretch>
            <a:fillRect/>
          </a:stretch>
        </p:blipFill>
        <p:spPr>
          <a:xfrm>
            <a:off x="1939076" y="-1"/>
            <a:ext cx="8313848" cy="3472873"/>
          </a:xfrm>
          <a:custGeom>
            <a:avLst/>
            <a:gdLst>
              <a:gd name="connsiteX0" fmla="*/ 0 w 7296728"/>
              <a:gd name="connsiteY0" fmla="*/ 0 h 3048000"/>
              <a:gd name="connsiteX1" fmla="*/ 7296728 w 7296728"/>
              <a:gd name="connsiteY1" fmla="*/ 0 h 3048000"/>
              <a:gd name="connsiteX2" fmla="*/ 7296728 w 7296728"/>
              <a:gd name="connsiteY2" fmla="*/ 3048000 h 3048000"/>
              <a:gd name="connsiteX3" fmla="*/ 0 w 729672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6728" h="3048000">
                <a:moveTo>
                  <a:pt x="0" y="0"/>
                </a:moveTo>
                <a:lnTo>
                  <a:pt x="7296728" y="0"/>
                </a:lnTo>
                <a:lnTo>
                  <a:pt x="7296728" y="3048000"/>
                </a:lnTo>
                <a:lnTo>
                  <a:pt x="0" y="304800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704" t="59946" r="1578"/>
          <a:stretch>
            <a:fillRect/>
          </a:stretch>
        </p:blipFill>
        <p:spPr>
          <a:xfrm>
            <a:off x="1328027" y="3243944"/>
            <a:ext cx="9528469" cy="3614056"/>
          </a:xfrm>
          <a:custGeom>
            <a:avLst/>
            <a:gdLst>
              <a:gd name="connsiteX0" fmla="*/ 0 w 7296728"/>
              <a:gd name="connsiteY0" fmla="*/ 0 h 3048000"/>
              <a:gd name="connsiteX1" fmla="*/ 7296728 w 7296728"/>
              <a:gd name="connsiteY1" fmla="*/ 0 h 3048000"/>
              <a:gd name="connsiteX2" fmla="*/ 7296728 w 7296728"/>
              <a:gd name="connsiteY2" fmla="*/ 3048000 h 3048000"/>
              <a:gd name="connsiteX3" fmla="*/ 0 w 729672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6728" h="3048000">
                <a:moveTo>
                  <a:pt x="0" y="0"/>
                </a:moveTo>
                <a:lnTo>
                  <a:pt x="7296728" y="0"/>
                </a:lnTo>
                <a:lnTo>
                  <a:pt x="7296728" y="3048000"/>
                </a:lnTo>
                <a:lnTo>
                  <a:pt x="0" y="304800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332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4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When a </a:t>
            </a:r>
            <a:r>
              <a:rPr lang="en-US" sz="4800" dirty="0" err="1" smtClean="0"/>
              <a:t>Javascript</a:t>
            </a:r>
            <a:r>
              <a:rPr lang="en-US" sz="4800" dirty="0" smtClean="0"/>
              <a:t> Date has gone bad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956628"/>
            <a:ext cx="8534401" cy="1016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Don’t call me, I’ll </a:t>
            </a:r>
            <a:r>
              <a:rPr lang="en-US" sz="3200" dirty="0" smtClean="0"/>
              <a:t>callback </a:t>
            </a:r>
            <a:endParaRPr lang="en-US" sz="3200" dirty="0" smtClean="0"/>
          </a:p>
          <a:p>
            <a:r>
              <a:rPr lang="en-US" sz="3200" dirty="0" smtClean="0"/>
              <a:t>you… I promise!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001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How to “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”</a:t>
            </a:r>
            <a:endParaRPr lang="en-US" sz="3300" dirty="0"/>
          </a:p>
        </p:txBody>
      </p:sp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4518" y="1524000"/>
            <a:ext cx="5114203" cy="3835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5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 smtClean="0">
                <a:solidFill>
                  <a:srgbClr val="0070C0"/>
                </a:solidFill>
              </a:rPr>
              <a:t>boolean</a:t>
            </a:r>
            <a:endParaRPr lang="en-US" sz="3600" dirty="0" smtClean="0">
              <a:solidFill>
                <a:srgbClr val="0070C0"/>
              </a:solidFill>
            </a:endParaRPr>
          </a:p>
          <a:p>
            <a:pPr lvl="1"/>
            <a:r>
              <a:rPr lang="en-US" sz="32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true</a:t>
            </a: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/ </a:t>
            </a:r>
            <a:r>
              <a:rPr lang="en-US" sz="32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number</a:t>
            </a:r>
          </a:p>
          <a:p>
            <a:pPr lvl="1"/>
            <a:r>
              <a:rPr lang="en-US" sz="3200" i="0" dirty="0" smtClean="0">
                <a:solidFill>
                  <a:schemeClr val="tx1"/>
                </a:solidFill>
              </a:rPr>
              <a:t>supports decimal, hex, binary and octal literals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sz="3200" i="0" dirty="0" smtClean="0">
                <a:solidFill>
                  <a:schemeClr val="tx1"/>
                </a:solidFill>
              </a:rPr>
              <a:t>template </a:t>
            </a:r>
            <a:r>
              <a:rPr lang="en-US" sz="3200" i="0" dirty="0" smtClean="0">
                <a:solidFill>
                  <a:schemeClr val="tx1"/>
                </a:solidFill>
              </a:rPr>
              <a:t>support with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`${}`</a:t>
            </a:r>
            <a:r>
              <a:rPr lang="en-US" sz="3200" i="0" dirty="0" smtClean="0">
                <a:solidFill>
                  <a:schemeClr val="tx1"/>
                </a:solidFill>
              </a:rPr>
              <a:t> syntax, single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i="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3200" i="0" dirty="0" smtClean="0">
                <a:solidFill>
                  <a:schemeClr val="tx1"/>
                </a:solidFill>
              </a:rPr>
              <a:t> or double quotes </a:t>
            </a:r>
            <a:r>
              <a:rPr lang="en-US" sz="32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""</a:t>
            </a:r>
            <a:r>
              <a:rPr lang="en-US" sz="3200" i="0" dirty="0" smtClean="0">
                <a:solidFill>
                  <a:schemeClr val="tx1"/>
                </a:solidFill>
              </a:rPr>
              <a:t> (as expected)</a:t>
            </a:r>
            <a:endParaRPr lang="en-US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8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</a:t>
            </a:r>
            <a:r>
              <a:rPr lang="en-US" sz="3600" dirty="0" smtClean="0">
                <a:solidFill>
                  <a:schemeClr val="tx1"/>
                </a:solidFill>
              </a:rPr>
              <a:t>rray</a:t>
            </a:r>
          </a:p>
          <a:p>
            <a:pPr marL="530352" lvl="1" indent="0">
              <a:buNone/>
            </a:pPr>
            <a:r>
              <a:rPr lang="en-US" sz="3600" i="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let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l: 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number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[]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1, 2, 3 ];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</a:t>
            </a:r>
            <a:r>
              <a:rPr lang="en-US" sz="3600" dirty="0" smtClean="0">
                <a:solidFill>
                  <a:schemeClr val="tx1"/>
                </a:solidFill>
              </a:rPr>
              <a:t>uple</a:t>
            </a:r>
          </a:p>
          <a:p>
            <a:pPr marL="530352" lvl="1" indent="0">
              <a:buNone/>
            </a:pPr>
            <a:r>
              <a:rPr lang="en-US" sz="3600" i="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t: [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number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3600" i="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[ 32</a:t>
            </a:r>
            <a:r>
              <a:rPr lang="en-US" sz="3600" i="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3600" i="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'Dave'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];</a:t>
            </a:r>
            <a:endParaRPr lang="en-US" sz="3600" i="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solidFill>
                  <a:schemeClr val="tx1"/>
                </a:solidFill>
              </a:rPr>
              <a:t>e</a:t>
            </a:r>
            <a:r>
              <a:rPr lang="en-US" sz="3600" dirty="0" err="1" smtClean="0">
                <a:solidFill>
                  <a:schemeClr val="tx1"/>
                </a:solidFill>
              </a:rPr>
              <a:t>num</a:t>
            </a:r>
            <a:r>
              <a:rPr lang="en-US" sz="3600" dirty="0" smtClean="0">
                <a:solidFill>
                  <a:schemeClr val="tx1"/>
                </a:solidFill>
              </a:rPr>
              <a:t>	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r>
              <a:rPr lang="en-US" sz="3600" i="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enum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600" i="0" dirty="0" smtClean="0">
                <a:solidFill>
                  <a:schemeClr val="accent5"/>
                </a:solidFill>
                <a:latin typeface="Consolas" panose="020B0609020204030204" pitchFamily="49" charset="0"/>
              </a:rPr>
              <a:t>Example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{ Foo, Bar </a:t>
            </a:r>
            <a:r>
              <a:rPr lang="en-US" sz="36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};</a:t>
            </a:r>
            <a:endParaRPr lang="en-US" sz="32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5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85849" y="753533"/>
            <a:ext cx="10081397" cy="544724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David Pine { @davidpine7 } </a:t>
            </a:r>
            <a:b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</a:br>
            <a:r>
              <a:rPr kumimoji="0" lang="en-US" sz="4100" b="1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&lt; </a:t>
            </a:r>
            <a:r>
              <a:rPr kumimoji="0" lang="en-US" sz="4100" b="0" i="0" u="none" strike="noStrike" kern="1200" cap="none" spc="-6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Technical Evangelist /&gt;</a:t>
            </a:r>
            <a:endParaRPr kumimoji="0" lang="en-US" sz="3600" b="0" i="0" u="none" strike="noStrike" kern="1200" cap="none" spc="-6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j-ea"/>
              <a:cs typeface="+mj-cs"/>
            </a:endParaRPr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1295401" y="2285999"/>
            <a:ext cx="9601196" cy="358986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4"/>
              </a:rPr>
              <a:t>http://davidpine.net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5"/>
              </a:rPr>
              <a:t>https://github.com/ievangelist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6"/>
              </a:rPr>
              <a:t>http://stackoverflow.com/users/2410379/david-pine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18E9F"/>
              </a:buClr>
              <a:buSzTx/>
              <a:buFont typeface="Wingdings 2" pitchFamily="18" charset="2"/>
              <a:buChar char=""/>
              <a:tabLst>
                <a:tab pos="114300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A3F38">
                    <a:lumMod val="20000"/>
                    <a:lumOff val="8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7"/>
              </a:rPr>
              <a:t>https://www.linkedin.com/in/dpine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A3F38">
                  <a:lumMod val="20000"/>
                  <a:lumOff val="8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43" y="4827391"/>
            <a:ext cx="1048477" cy="104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27" y="4827390"/>
            <a:ext cx="1048478" cy="10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12" y="4827390"/>
            <a:ext cx="1048478" cy="1048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97" y="4827391"/>
            <a:ext cx="1048478" cy="1048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81" y="4827390"/>
            <a:ext cx="1048479" cy="1048479"/>
          </a:xfrm>
          <a:prstGeom prst="rect">
            <a:avLst/>
          </a:prstGeom>
        </p:spPr>
      </p:pic>
      <p:pic>
        <p:nvPicPr>
          <p:cNvPr id="3074" name="Picture 2" descr="David Pine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72" y="601132"/>
            <a:ext cx="1704975" cy="1914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5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any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any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4;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"maybe a string </a:t>
            </a:r>
            <a:r>
              <a:rPr lang="en-US" sz="3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instead"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n-US" sz="32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notSure</a:t>
            </a:r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  <a:r>
              <a:rPr 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// okay, definitely a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boolean</a:t>
            </a:r>
            <a:endParaRPr lang="en-US" sz="32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void</a:t>
            </a:r>
            <a:endParaRPr lang="en-US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null</a:t>
            </a:r>
            <a:r>
              <a:rPr lang="en-US" sz="3600" dirty="0" smtClean="0">
                <a:solidFill>
                  <a:schemeClr val="tx1"/>
                </a:solidFill>
              </a:rPr>
              <a:t> or </a:t>
            </a:r>
            <a:r>
              <a:rPr lang="en-US" sz="3600" dirty="0" smtClean="0">
                <a:solidFill>
                  <a:srgbClr val="0070C0"/>
                </a:solidFill>
              </a:rPr>
              <a:t>undefined</a:t>
            </a:r>
            <a:endParaRPr lang="en-US" sz="36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2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685800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Basic Types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66700" y="2171700"/>
            <a:ext cx="1165860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never</a:t>
            </a:r>
            <a:endParaRPr lang="en-US" sz="3600" dirty="0" smtClean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function 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error(message: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):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never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3200" i="0" dirty="0">
                <a:solidFill>
                  <a:srgbClr val="00B0F0"/>
                </a:solidFill>
                <a:latin typeface="Consolas" panose="020B0609020204030204" pitchFamily="49" charset="0"/>
              </a:rPr>
              <a:t>throw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Error(message);</a:t>
            </a: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3200" i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function </a:t>
            </a:r>
            <a:r>
              <a:rPr lang="en-US" sz="3200" i="0" dirty="0" err="1">
                <a:solidFill>
                  <a:schemeClr val="tx1"/>
                </a:solidFill>
                <a:latin typeface="Consolas" panose="020B0609020204030204" pitchFamily="49" charset="0"/>
              </a:rPr>
              <a:t>infiniteLoop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(): 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never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3200" i="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n-US" sz="3200" i="0" dirty="0">
                <a:solidFill>
                  <a:srgbClr val="0070C0"/>
                </a:solidFill>
                <a:latin typeface="Consolas" panose="020B0609020204030204" pitchFamily="49" charset="0"/>
              </a:rPr>
              <a:t>true</a:t>
            </a: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sz="3200" i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{ }</a:t>
            </a:r>
            <a:endParaRPr lang="en-US" sz="3200" i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sz="3200" i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US" sz="3600" i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9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998"/>
            <a:ext cx="12192000" cy="34671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2579688" y="842963"/>
            <a:ext cx="9612312" cy="1143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B3E0FF"/>
                </a:solidFill>
              </a:rPr>
              <a:t>DEMO</a:t>
            </a:r>
            <a:endParaRPr lang="en-US" sz="6600" dirty="0">
              <a:solidFill>
                <a:srgbClr val="B3E0FF"/>
              </a:solidFill>
            </a:endParaRPr>
          </a:p>
        </p:txBody>
      </p:sp>
      <p:pic>
        <p:nvPicPr>
          <p:cNvPr id="1026" name="Picture 2" descr="TS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9" y="474581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4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Extensions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16863" y="2056925"/>
            <a:ext cx="7558275" cy="3667263"/>
            <a:chOff x="1063257" y="842872"/>
            <a:chExt cx="7558275" cy="3667263"/>
          </a:xfrm>
        </p:grpSpPr>
        <p:sp>
          <p:nvSpPr>
            <p:cNvPr id="5" name="TextBox 4"/>
            <p:cNvSpPr txBox="1"/>
            <p:nvPr/>
          </p:nvSpPr>
          <p:spPr>
            <a:xfrm>
              <a:off x="1063257" y="850605"/>
              <a:ext cx="1537600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ts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4013" y="3679138"/>
              <a:ext cx="1537600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>
                  <a:latin typeface="Consolas" panose="020B0609020204030204" pitchFamily="49" charset="0"/>
                </a:rPr>
                <a:t>j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3257" y="3679138"/>
              <a:ext cx="1875835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*.map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7464" y="842872"/>
              <a:ext cx="2214068" cy="830997"/>
            </a:xfrm>
            <a:prstGeom prst="rect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800" dirty="0" smtClean="0">
                  <a:latin typeface="Consolas" panose="020B0609020204030204" pitchFamily="49" charset="0"/>
                </a:rPr>
                <a:t>*.</a:t>
              </a:r>
              <a:r>
                <a:rPr lang="en-US" sz="4800" dirty="0" err="1" smtClean="0">
                  <a:latin typeface="Consolas" panose="020B0609020204030204" pitchFamily="49" charset="0"/>
                </a:rPr>
                <a:t>d.ts</a:t>
              </a:r>
              <a:endParaRPr lang="en-US" sz="4800" dirty="0">
                <a:latin typeface="Consolas" panose="020B0609020204030204" pitchFamily="49" charset="0"/>
              </a:endParaRPr>
            </a:p>
          </p:txBody>
        </p:sp>
        <p:sp>
          <p:nvSpPr>
            <p:cNvPr id="9" name="Left-Right Arrow 8"/>
            <p:cNvSpPr/>
            <p:nvPr/>
          </p:nvSpPr>
          <p:spPr>
            <a:xfrm>
              <a:off x="3896084" y="1023787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Left-Right Arrow 9"/>
            <p:cNvSpPr/>
            <p:nvPr/>
          </p:nvSpPr>
          <p:spPr>
            <a:xfrm>
              <a:off x="4343336" y="3876536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Left-Right Arrow 10"/>
            <p:cNvSpPr/>
            <p:nvPr/>
          </p:nvSpPr>
          <p:spPr>
            <a:xfrm rot="5400000">
              <a:off x="1223981" y="2438054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Left-Right Arrow 12"/>
            <p:cNvSpPr/>
            <p:nvPr/>
          </p:nvSpPr>
          <p:spPr>
            <a:xfrm rot="5400000">
              <a:off x="6906422" y="2424504"/>
              <a:ext cx="1216152" cy="484632"/>
            </a:xfrm>
            <a:prstGeom prst="left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Striped Right Arrow 13"/>
            <p:cNvSpPr/>
            <p:nvPr/>
          </p:nvSpPr>
          <p:spPr>
            <a:xfrm rot="1854941">
              <a:off x="4091838" y="2450161"/>
              <a:ext cx="1154687" cy="484632"/>
            </a:xfrm>
            <a:prstGeom prst="stripedRightArrow">
              <a:avLst/>
            </a:prstGeom>
            <a:ln w="28575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52060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7109" y="159589"/>
            <a:ext cx="9601200" cy="1485900"/>
          </a:xfrm>
        </p:spPr>
        <p:txBody>
          <a:bodyPr anchor="t"/>
          <a:lstStyle/>
          <a:p>
            <a:r>
              <a:rPr lang="en-US" dirty="0" smtClean="0"/>
              <a:t>Adoption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7131"/>
            <a:ext cx="11887200" cy="4883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65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14945" y="2555497"/>
            <a:ext cx="8562110" cy="3810000"/>
            <a:chOff x="840507" y="1524000"/>
            <a:chExt cx="8562110" cy="3810000"/>
          </a:xfrm>
        </p:grpSpPr>
        <p:pic>
          <p:nvPicPr>
            <p:cNvPr id="8" name="Picture 2" descr="http://www.mkedotnet.com/images/maria-naggaga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" r="31540"/>
            <a:stretch/>
          </p:blipFill>
          <p:spPr bwMode="auto">
            <a:xfrm>
              <a:off x="5597236" y="1524001"/>
              <a:ext cx="3805381" cy="380711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mkedotnet.com/images/MKEDOTNET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07" y="1524000"/>
              <a:ext cx="3810000" cy="381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260764" y="179684"/>
            <a:ext cx="9670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Consolas" panose="020B0609020204030204" pitchFamily="49" charset="0"/>
              </a:rPr>
              <a:t>www.mkedotnet.com</a:t>
            </a:r>
            <a:endParaRPr lang="en-US" sz="4000" b="1" dirty="0" smtClean="0">
              <a:latin typeface="Consolas" panose="020B0609020204030204" pitchFamily="49" charset="0"/>
            </a:endParaRPr>
          </a:p>
          <a:p>
            <a:pPr algn="ctr"/>
            <a:endParaRPr lang="en-US" sz="2000" dirty="0" smtClean="0"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Saturday</a:t>
            </a:r>
            <a:r>
              <a:rPr lang="en-US" sz="2400" dirty="0">
                <a:latin typeface="Consolas" panose="020B0609020204030204" pitchFamily="49" charset="0"/>
              </a:rPr>
              <a:t>, September 9, </a:t>
            </a:r>
            <a:r>
              <a:rPr lang="en-US" sz="2400" dirty="0" smtClean="0">
                <a:latin typeface="Consolas" panose="020B0609020204030204" pitchFamily="49" charset="0"/>
              </a:rPr>
              <a:t>2017	</a:t>
            </a:r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Potawatomi </a:t>
            </a:r>
            <a:r>
              <a:rPr lang="en-US" sz="2400" dirty="0" smtClean="0">
                <a:latin typeface="Consolas" panose="020B0609020204030204" pitchFamily="49" charset="0"/>
              </a:rPr>
              <a:t>Hotel &amp; </a:t>
            </a:r>
            <a:r>
              <a:rPr lang="en-US" sz="2400" dirty="0" smtClean="0">
                <a:latin typeface="Consolas" panose="020B0609020204030204" pitchFamily="49" charset="0"/>
              </a:rPr>
              <a:t>Casino | Milwaukee, WI.</a:t>
            </a:r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 smtClean="0">
                <a:latin typeface="Consolas" panose="020B0609020204030204" pitchFamily="49" charset="0"/>
              </a:rPr>
              <a:t>Keynote by Maria Naggaga (Microsoft)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09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1376526"/>
          </a:xfrm>
        </p:spPr>
        <p:txBody>
          <a:bodyPr anchor="t"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2677887"/>
            <a:ext cx="9612971" cy="268176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@davidpine7</a:t>
            </a:r>
          </a:p>
          <a:p>
            <a:r>
              <a:rPr lang="en-US" sz="4800" dirty="0"/>
              <a:t>http://davidpine.net</a:t>
            </a:r>
          </a:p>
          <a:p>
            <a:r>
              <a:rPr lang="en-US" sz="4800" dirty="0"/>
              <a:t>https://github.com/ievangelist</a:t>
            </a:r>
          </a:p>
          <a:p>
            <a:endParaRPr lang="en-US" sz="4800" dirty="0"/>
          </a:p>
        </p:txBody>
      </p:sp>
      <p:pic>
        <p:nvPicPr>
          <p:cNvPr id="4" name="Picture 2" descr="TS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5" y="13013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97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300" dirty="0" smtClean="0"/>
              <a:t>What is </a:t>
            </a:r>
            <a:r>
              <a:rPr lang="en-US" sz="3300" b="1" dirty="0" err="1" smtClean="0"/>
              <a:t>Type</a:t>
            </a:r>
            <a:r>
              <a:rPr lang="en-US" sz="3300" dirty="0" err="1" smtClean="0"/>
              <a:t>Script</a:t>
            </a:r>
            <a:r>
              <a:rPr lang="en-US" sz="3300" dirty="0" smtClean="0"/>
              <a:t>?</a:t>
            </a:r>
            <a:endParaRPr lang="en-US" sz="3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803763"/>
            <a:ext cx="6019225" cy="5331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2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first,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</a:t>
            </a:r>
            <a:r>
              <a:rPr lang="en-US" sz="2800" dirty="0" smtClean="0">
                <a:solidFill>
                  <a:schemeClr val="tx1"/>
                </a:solidFill>
              </a:rPr>
              <a:t>irst appeared on May, 23 1995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Dynamic, </a:t>
            </a:r>
            <a:r>
              <a:rPr lang="en-US" sz="2800" dirty="0" err="1" smtClean="0">
                <a:solidFill>
                  <a:schemeClr val="tx1"/>
                </a:solidFill>
              </a:rPr>
              <a:t>untyped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smtClean="0">
                <a:solidFill>
                  <a:schemeClr val="tx1"/>
                </a:solidFill>
              </a:rPr>
              <a:t>“interpreted” (compiled) </a:t>
            </a:r>
            <a:r>
              <a:rPr lang="en-US" sz="2800" dirty="0" smtClean="0">
                <a:solidFill>
                  <a:schemeClr val="tx1"/>
                </a:solidFill>
              </a:rPr>
              <a:t>language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It is actually named “ECMAScript”, but no one calls it that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It is the worlds third most common programming language (SQL and Java are more popular)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0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smtClean="0"/>
              <a:t>was originally developed in 10 days by Brendan </a:t>
            </a:r>
            <a:r>
              <a:rPr lang="en-US" dirty="0" err="1" smtClean="0"/>
              <a:t>Eich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https://en.wikipedia.org/wiki/JavaScript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75920" y="4301067"/>
            <a:ext cx="8534400" cy="168486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Well…</a:t>
            </a:r>
          </a:p>
          <a:p>
            <a:r>
              <a:rPr lang="en-US" sz="5400" dirty="0" smtClean="0">
                <a:solidFill>
                  <a:schemeClr val="tx1"/>
                </a:solidFill>
              </a:rPr>
              <a:t>that </a:t>
            </a:r>
            <a:r>
              <a:rPr lang="en-US" sz="5400" dirty="0" smtClean="0">
                <a:solidFill>
                  <a:schemeClr val="tx1"/>
                </a:solidFill>
              </a:rPr>
              <a:t>explains a lot!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29" y="2950234"/>
            <a:ext cx="3853606" cy="3035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18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was intended for 100 - 1,000 lines of code. Now with regularity, applications are 100,000 - 1,000,000 lines of code!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Anders Hejlsberg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41411" y="4309694"/>
            <a:ext cx="8534400" cy="1684865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JavaScript was simply </a:t>
            </a:r>
            <a:r>
              <a:rPr lang="en-US" sz="5400" u="sng" dirty="0" smtClean="0">
                <a:solidFill>
                  <a:schemeClr val="tx1"/>
                </a:solidFill>
              </a:rPr>
              <a:t>not designed to scale</a:t>
            </a:r>
            <a:r>
              <a:rPr lang="en-US" sz="5400" dirty="0" smtClean="0">
                <a:solidFill>
                  <a:schemeClr val="tx1"/>
                </a:solidFill>
              </a:rPr>
              <a:t>.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6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646" y="914400"/>
            <a:ext cx="6019800" cy="1093304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Type</a:t>
            </a:r>
            <a:r>
              <a:rPr lang="en-US" dirty="0" err="1" smtClean="0">
                <a:solidFill>
                  <a:schemeClr val="bg1"/>
                </a:solidFill>
              </a:rPr>
              <a:t>Script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494" y="2007703"/>
            <a:ext cx="4550574" cy="42809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Introduced on Oct, 1</a:t>
            </a:r>
            <a:r>
              <a:rPr lang="en-US" sz="2400" baseline="30000" dirty="0" smtClean="0">
                <a:solidFill>
                  <a:schemeClr val="tx1"/>
                </a:solidFill>
              </a:rPr>
              <a:t>st</a:t>
            </a:r>
            <a:r>
              <a:rPr lang="en-US" sz="2400" dirty="0" smtClean="0">
                <a:solidFill>
                  <a:schemeClr val="tx1"/>
                </a:solidFill>
              </a:rPr>
              <a:t>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Created by </a:t>
            </a:r>
            <a:r>
              <a:rPr lang="en-US" sz="2400" dirty="0">
                <a:solidFill>
                  <a:schemeClr val="tx1"/>
                </a:solidFill>
              </a:rPr>
              <a:t>Microsoft’s Anders </a:t>
            </a:r>
            <a:r>
              <a:rPr lang="en-US" sz="2400" dirty="0" smtClean="0">
                <a:solidFill>
                  <a:schemeClr val="tx1"/>
                </a:solidFill>
              </a:rPr>
              <a:t>Hejlsberg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Anders, the original author of </a:t>
            </a:r>
            <a:r>
              <a:rPr lang="en-US" sz="2400" b="1" dirty="0" smtClean="0">
                <a:solidFill>
                  <a:schemeClr val="tx1"/>
                </a:solidFill>
              </a:rPr>
              <a:t>Turbo Pascal</a:t>
            </a:r>
            <a:r>
              <a:rPr lang="en-US" sz="2400" dirty="0" smtClean="0">
                <a:solidFill>
                  <a:schemeClr val="tx1"/>
                </a:solidFill>
              </a:rPr>
              <a:t> and the chief architect of </a:t>
            </a:r>
            <a:r>
              <a:rPr lang="en-US" sz="2400" b="1" dirty="0" smtClean="0">
                <a:solidFill>
                  <a:schemeClr val="tx1"/>
                </a:solidFill>
              </a:rPr>
              <a:t>Delphi</a:t>
            </a:r>
            <a:r>
              <a:rPr lang="en-US" sz="2400" dirty="0" smtClean="0">
                <a:solidFill>
                  <a:schemeClr val="tx1"/>
                </a:solidFill>
              </a:rPr>
              <a:t>. Currently works as the lead architect of </a:t>
            </a:r>
            <a:r>
              <a:rPr lang="en-US" sz="2400" b="1" dirty="0" smtClean="0">
                <a:solidFill>
                  <a:schemeClr val="tx1"/>
                </a:solidFill>
              </a:rPr>
              <a:t>C#</a:t>
            </a:r>
            <a:r>
              <a:rPr lang="en-US" sz="2400" dirty="0" smtClean="0">
                <a:solidFill>
                  <a:schemeClr val="tx1"/>
                </a:solidFill>
              </a:rPr>
              <a:t> and is a core developer on </a:t>
            </a:r>
            <a:r>
              <a:rPr lang="en-US" sz="2400" b="1" dirty="0" err="1" smtClean="0">
                <a:solidFill>
                  <a:schemeClr val="tx1"/>
                </a:solidFill>
              </a:rPr>
              <a:t>TypeScript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anders hejlsber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b="12241"/>
          <a:stretch>
            <a:fillRect/>
          </a:stretch>
        </p:blipFill>
        <p:spPr bwMode="auto">
          <a:xfrm>
            <a:off x="6653552" y="1082616"/>
            <a:ext cx="4557201" cy="4692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S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92" y="692886"/>
            <a:ext cx="997176" cy="9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3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Type</a:t>
            </a:r>
            <a:r>
              <a:rPr lang="en-US" dirty="0" err="1" smtClean="0"/>
              <a:t>Script</a:t>
            </a:r>
            <a:r>
              <a:rPr lang="en-US" dirty="0" smtClean="0"/>
              <a:t>: JavaScript that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 typed superset of JavaScript that </a:t>
            </a:r>
            <a:r>
              <a:rPr lang="en-US" sz="2400" dirty="0" smtClean="0">
                <a:solidFill>
                  <a:schemeClr val="tx1"/>
                </a:solidFill>
              </a:rPr>
              <a:t>compiles </a:t>
            </a:r>
            <a:r>
              <a:rPr lang="en-US" sz="2400" dirty="0" smtClean="0">
                <a:solidFill>
                  <a:schemeClr val="tx1"/>
                </a:solidFill>
              </a:rPr>
              <a:t>to JavaScript</a:t>
            </a:r>
          </a:p>
          <a:p>
            <a:r>
              <a:rPr lang="en-US" sz="2400" b="1" dirty="0" err="1" smtClean="0">
                <a:solidFill>
                  <a:schemeClr val="tx1"/>
                </a:solidFill>
              </a:rPr>
              <a:t>Type</a:t>
            </a:r>
            <a:r>
              <a:rPr lang="en-US" sz="2400" dirty="0" err="1" smtClean="0">
                <a:solidFill>
                  <a:schemeClr val="tx1"/>
                </a:solidFill>
              </a:rPr>
              <a:t>Script</a:t>
            </a:r>
            <a:r>
              <a:rPr lang="en-US" sz="2400" dirty="0" smtClean="0">
                <a:solidFill>
                  <a:schemeClr val="tx1"/>
                </a:solidFill>
              </a:rPr>
              <a:t> files have the *.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file extension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Backwards compatibility to ECMAScript </a:t>
            </a:r>
            <a:r>
              <a:rPr lang="en-US" sz="2400" dirty="0" smtClean="0">
                <a:solidFill>
                  <a:schemeClr val="tx1"/>
                </a:solidFill>
              </a:rPr>
              <a:t>3 (ES3)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Any browser, any </a:t>
            </a:r>
            <a:r>
              <a:rPr lang="en-US" sz="2400" dirty="0" smtClean="0">
                <a:solidFill>
                  <a:schemeClr val="tx1"/>
                </a:solidFill>
              </a:rPr>
              <a:t>host </a:t>
            </a:r>
            <a:r>
              <a:rPr lang="en-US" sz="2400" dirty="0" smtClean="0">
                <a:solidFill>
                  <a:schemeClr val="tx1"/>
                </a:solidFill>
              </a:rPr>
              <a:t>and OS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Modern (Node.js and Visual Studio/Code Tooling)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Open Source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Supports Latest JavaScript features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6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15878</TotalTime>
  <Words>701</Words>
  <Application>Microsoft Office PowerPoint</Application>
  <PresentationFormat>Widescreen</PresentationFormat>
  <Paragraphs>160</Paragraphs>
  <Slides>36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Bernard MT Condensed</vt:lpstr>
      <vt:lpstr>Calibri</vt:lpstr>
      <vt:lpstr>Consolas</vt:lpstr>
      <vt:lpstr>Corbel</vt:lpstr>
      <vt:lpstr>Franklin Gothic Book</vt:lpstr>
      <vt:lpstr>Segoe UI</vt:lpstr>
      <vt:lpstr>Wingdings 2</vt:lpstr>
      <vt:lpstr>Crop</vt:lpstr>
      <vt:lpstr>PowerPoint Presentation</vt:lpstr>
      <vt:lpstr>Agenda</vt:lpstr>
      <vt:lpstr>PowerPoint Presentation</vt:lpstr>
      <vt:lpstr>What</vt:lpstr>
      <vt:lpstr>First things first, JavaScript</vt:lpstr>
      <vt:lpstr>JavaScript was originally developed in 10 days by Brendan Eich</vt:lpstr>
      <vt:lpstr>JavaScript was intended for 100 - 1,000 lines of code. Now with regularity, applications are 100,000 - 1,000,000 lines of code!</vt:lpstr>
      <vt:lpstr>TypeScript</vt:lpstr>
      <vt:lpstr>TypeScript: JavaScript that scales</vt:lpstr>
      <vt:lpstr>PowerPoint Presentation</vt:lpstr>
      <vt:lpstr>Why</vt:lpstr>
      <vt:lpstr>The feature gap</vt:lpstr>
      <vt:lpstr>PowerPoint Presentation</vt:lpstr>
      <vt:lpstr>PowerPoint Presentation</vt:lpstr>
      <vt:lpstr>PowerPoint Presentation</vt:lpstr>
      <vt:lpstr>5) Compatibility</vt:lpstr>
      <vt:lpstr>4) Tooling</vt:lpstr>
      <vt:lpstr>Supported Tooling</vt:lpstr>
      <vt:lpstr>3) Open Source</vt:lpstr>
      <vt:lpstr>2) Static Typing / Type System</vt:lpstr>
      <vt:lpstr>1) Compilation</vt:lpstr>
      <vt:lpstr>How do you comfort a Javascript Bug</vt:lpstr>
      <vt:lpstr>Peripheral reasons</vt:lpstr>
      <vt:lpstr>PowerPoint Presentation</vt:lpstr>
      <vt:lpstr>PowerPoint Presentation</vt:lpstr>
      <vt:lpstr>When a Javascript Date has gone bad</vt:lpstr>
      <vt:lpstr>How</vt:lpstr>
      <vt:lpstr>Basic Types</vt:lpstr>
      <vt:lpstr>Basic Types</vt:lpstr>
      <vt:lpstr>Basic Types</vt:lpstr>
      <vt:lpstr>Basic Types</vt:lpstr>
      <vt:lpstr>PowerPoint Presentation</vt:lpstr>
      <vt:lpstr>File Extensions</vt:lpstr>
      <vt:lpstr>Adoption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</dc:title>
  <dc:creator>David Pine</dc:creator>
  <cp:lastModifiedBy>David Pine</cp:lastModifiedBy>
  <cp:revision>87</cp:revision>
  <dcterms:created xsi:type="dcterms:W3CDTF">2017-04-15T01:21:00Z</dcterms:created>
  <dcterms:modified xsi:type="dcterms:W3CDTF">2017-04-30T01:13:26Z</dcterms:modified>
</cp:coreProperties>
</file>